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6" r:id="rId2"/>
    <p:sldId id="257" r:id="rId3"/>
    <p:sldId id="260" r:id="rId4"/>
    <p:sldId id="262" r:id="rId5"/>
    <p:sldId id="263" r:id="rId6"/>
    <p:sldId id="275" r:id="rId7"/>
    <p:sldId id="268" r:id="rId8"/>
    <p:sldId id="269" r:id="rId9"/>
    <p:sldId id="273" r:id="rId10"/>
    <p:sldId id="274" r:id="rId11"/>
    <p:sldId id="272" r:id="rId12"/>
    <p:sldId id="276" r:id="rId13"/>
    <p:sldId id="258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106" d="100"/>
          <a:sy n="106" d="100"/>
        </p:scale>
        <p:origin x="-176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9B3BE-09D2-4E2F-A15D-2757D9F71819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2E659-5A83-4A21-B779-B3DE05B5F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5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39C9-C64C-4871-9FEC-34D2B7B5825C}" type="datetime1">
              <a:rPr lang="ru-RU"/>
              <a:pPr>
                <a:defRPr/>
              </a:pPr>
              <a:t>20.10.2019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CCAB-43C6-45F0-A78E-6B953FD793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526776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4536504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РР. Виды комментария к проблеме (текстуальный и концептуальный комментарий).</a:t>
            </a:r>
            <a:endParaRPr lang="ru-RU" sz="27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429000"/>
            <a:ext cx="3168352" cy="2952328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Неясность слова есть неизменный признак неясности мысли. </a:t>
            </a:r>
            <a:endParaRPr lang="ru-RU" dirty="0" smtClean="0">
              <a:latin typeface="+mj-lt"/>
            </a:endParaRPr>
          </a:p>
          <a:p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               Л.Н. Толстой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1"/>
            <a:ext cx="3528391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2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60350"/>
            <a:ext cx="8640762" cy="6409010"/>
          </a:xfrm>
        </p:spPr>
        <p:txBody>
          <a:bodyPr rtlCol="0">
            <a:normAutofit/>
          </a:bodyPr>
          <a:lstStyle/>
          <a:p>
            <a:pPr>
              <a:lnSpc>
                <a:spcPct val="110000"/>
              </a:lnSpc>
              <a:buFont typeface="Arial" charset="0"/>
              <a:buNone/>
              <a:defRPr/>
            </a:pPr>
            <a:r>
              <a:rPr lang="ru-RU" sz="1800" b="1" i="1" dirty="0" smtClean="0"/>
              <a:t>                </a:t>
            </a:r>
          </a:p>
          <a:p>
            <a:pPr marL="0" indent="0">
              <a:buNone/>
            </a:pPr>
            <a:r>
              <a:rPr lang="ru-RU" sz="5600" b="1" i="1" smtClean="0">
                <a:latin typeface="Arial" pitchFamily="34" charset="0"/>
                <a:cs typeface="Arial" pitchFamily="34" charset="0"/>
              </a:rPr>
              <a:t> Практическая </a:t>
            </a:r>
            <a:r>
              <a:rPr lang="ru-RU" sz="5600" b="1" i="1" dirty="0" smtClean="0">
                <a:latin typeface="Arial" pitchFamily="34" charset="0"/>
                <a:cs typeface="Arial" pitchFamily="34" charset="0"/>
              </a:rPr>
              <a:t>работа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113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C:\Users\User\Desktop\шаттерсток\shutterstock_3653956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620713"/>
            <a:ext cx="6769100" cy="5761037"/>
          </a:xfrm>
        </p:spPr>
      </p:pic>
      <p:sp>
        <p:nvSpPr>
          <p:cNvPr id="5" name="Прямоугольник 4"/>
          <p:cNvSpPr/>
          <p:nvPr/>
        </p:nvSpPr>
        <p:spPr>
          <a:xfrm>
            <a:off x="11196638" y="242093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31083" y="2924944"/>
            <a:ext cx="445186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Пишем </a:t>
            </a:r>
          </a:p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комментарий</a:t>
            </a:r>
          </a:p>
        </p:txBody>
      </p:sp>
    </p:spTree>
    <p:extLst>
      <p:ext uri="{BB962C8B-B14F-4D97-AF65-F5344CB8AC3E}">
        <p14:creationId xmlns:p14="http://schemas.microsoft.com/office/powerpoint/2010/main" val="6905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93610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Типовые конструкции (клише) для </a:t>
            </a:r>
            <a:r>
              <a:rPr lang="ru-RU" sz="2800" b="1" i="1" dirty="0" smtClean="0">
                <a:solidFill>
                  <a:srgbClr val="FF0000"/>
                </a:solidFill>
              </a:rPr>
              <a:t>текстового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                </a:t>
            </a:r>
            <a:r>
              <a:rPr lang="ru-RU" sz="2800" b="1" i="1" dirty="0" err="1" smtClean="0"/>
              <a:t>комментипования</a:t>
            </a:r>
            <a:r>
              <a:rPr lang="ru-RU" sz="2800" b="1" i="1" dirty="0" smtClean="0"/>
              <a:t> проблемы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4191000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     художественного текста</a:t>
            </a:r>
          </a:p>
          <a:p>
            <a:r>
              <a:rPr lang="ru-RU" sz="2000" b="1" dirty="0" smtClean="0">
                <a:latin typeface="+mj-lt"/>
              </a:rPr>
              <a:t>Автор раскрывает проблему на примере случая из жизни… (взаимоотношений кого-то с кем-то)</a:t>
            </a:r>
          </a:p>
          <a:p>
            <a:r>
              <a:rPr lang="ru-RU" sz="2000" b="1" dirty="0" smtClean="0">
                <a:latin typeface="+mj-lt"/>
              </a:rPr>
              <a:t>Не случайно писатель изображает (кого, что)…</a:t>
            </a:r>
          </a:p>
          <a:p>
            <a:r>
              <a:rPr lang="ru-RU" sz="2000" b="1" dirty="0" smtClean="0">
                <a:latin typeface="+mj-lt"/>
              </a:rPr>
              <a:t>Поступок героя (героев) свидетельствует о том, что…</a:t>
            </a:r>
          </a:p>
          <a:p>
            <a:r>
              <a:rPr lang="ru-RU" sz="2000" b="1" dirty="0">
                <a:latin typeface="+mj-lt"/>
              </a:rPr>
              <a:t>С</a:t>
            </a:r>
            <a:r>
              <a:rPr lang="ru-RU" sz="2000" b="1" dirty="0" smtClean="0">
                <a:latin typeface="+mj-lt"/>
              </a:rPr>
              <a:t>лова, мысли героя показывают, что…</a:t>
            </a:r>
          </a:p>
          <a:p>
            <a:r>
              <a:rPr lang="ru-RU" sz="2000" b="1" dirty="0" smtClean="0">
                <a:latin typeface="+mj-lt"/>
              </a:rPr>
              <a:t>Автор осуждает, одобряет поступок  героя…</a:t>
            </a:r>
          </a:p>
          <a:p>
            <a:r>
              <a:rPr lang="ru-RU" sz="2000" b="1" dirty="0" smtClean="0">
                <a:latin typeface="+mj-lt"/>
              </a:rPr>
              <a:t>Писатель сочувствует своему герою… </a:t>
            </a:r>
          </a:p>
          <a:p>
            <a:r>
              <a:rPr lang="ru-RU" sz="2000" b="1" dirty="0" smtClean="0">
                <a:latin typeface="+mj-lt"/>
              </a:rPr>
              <a:t>Симпатии автора на стороне кого…</a:t>
            </a:r>
            <a:endParaRPr lang="ru-RU" sz="2000" b="1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43400" cy="5271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    публицистического текста</a:t>
            </a:r>
          </a:p>
          <a:p>
            <a:r>
              <a:rPr lang="ru-RU" sz="2000" b="1" dirty="0" smtClean="0">
                <a:latin typeface="+mj-lt"/>
              </a:rPr>
              <a:t>Проблема раскрывается автором на примере…</a:t>
            </a:r>
          </a:p>
          <a:p>
            <a:r>
              <a:rPr lang="ru-RU" sz="2000" b="1" dirty="0" smtClean="0">
                <a:latin typeface="+mj-lt"/>
              </a:rPr>
              <a:t>Публицист  заставляет читателя задуматься (над чем)…</a:t>
            </a:r>
          </a:p>
          <a:p>
            <a:r>
              <a:rPr lang="ru-RU" sz="2000" b="1" dirty="0" smtClean="0">
                <a:latin typeface="+mj-lt"/>
              </a:rPr>
              <a:t>Автор текста обращает внимание на…</a:t>
            </a:r>
          </a:p>
          <a:p>
            <a:r>
              <a:rPr lang="ru-RU" sz="2000" b="1" dirty="0" smtClean="0">
                <a:latin typeface="+mj-lt"/>
              </a:rPr>
              <a:t>В размышлениях 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звучит мысль о том, что…</a:t>
            </a:r>
          </a:p>
          <a:p>
            <a:r>
              <a:rPr lang="ru-RU" sz="2000" b="1" dirty="0" smtClean="0">
                <a:latin typeface="+mj-lt"/>
              </a:rPr>
              <a:t>Писатель доказывает, что…</a:t>
            </a:r>
          </a:p>
          <a:p>
            <a:r>
              <a:rPr lang="ru-RU" sz="2000" b="1" dirty="0" smtClean="0">
                <a:latin typeface="+mj-lt"/>
              </a:rPr>
              <a:t>Автор убеждён в том, что…</a:t>
            </a:r>
          </a:p>
          <a:p>
            <a:r>
              <a:rPr lang="ru-RU" sz="2000" b="1" dirty="0" smtClean="0">
                <a:latin typeface="+mj-lt"/>
              </a:rPr>
              <a:t>Разделяя мнение (кого...), автор искренне восхищён, огорчён (чем…)</a:t>
            </a:r>
          </a:p>
          <a:p>
            <a:r>
              <a:rPr lang="ru-RU" sz="2000" b="1" dirty="0" smtClean="0">
                <a:latin typeface="+mj-lt"/>
              </a:rPr>
              <a:t>Писатель приводит нас к выводу о том, что…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53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 smtClean="0"/>
              <a:t>закончить комментирование проблемы на основе исходного текста;</a:t>
            </a:r>
          </a:p>
          <a:p>
            <a:pPr>
              <a:buFontTx/>
              <a:buChar char="-"/>
            </a:pPr>
            <a:r>
              <a:rPr lang="ru-RU" b="1" dirty="0"/>
              <a:t>с</a:t>
            </a:r>
            <a:r>
              <a:rPr lang="ru-RU" b="1" dirty="0" smtClean="0"/>
              <a:t>формулировать позицию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автора по проблеме.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Picture 2" descr="C:\Users\User\Desktop\шаттерсток\shutterstock_362777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276872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6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sz="3600" b="1" smtClean="0">
                <a:latin typeface="Arial" charset="0"/>
                <a:cs typeface="Arial" charset="0"/>
              </a:rPr>
              <a:t>Обратите внимание!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99792" y="1340768"/>
            <a:ext cx="602987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cs typeface="Arial" charset="0"/>
              </a:rPr>
              <a:t>     </a:t>
            </a:r>
            <a:r>
              <a:rPr lang="ru-RU" sz="2400" b="1" dirty="0">
                <a:latin typeface="+mj-lt"/>
                <a:cs typeface="Arial" charset="0"/>
              </a:rPr>
              <a:t>Комментарий должен осуществляться </a:t>
            </a:r>
            <a:r>
              <a:rPr lang="ru-RU" sz="2400" b="1" u="sng" dirty="0">
                <a:latin typeface="+mj-lt"/>
                <a:cs typeface="Arial" charset="0"/>
              </a:rPr>
              <a:t>ТОЛЬКО</a:t>
            </a:r>
            <a:r>
              <a:rPr lang="ru-RU" sz="2400" b="1" dirty="0">
                <a:latin typeface="+mj-lt"/>
                <a:cs typeface="Arial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j-lt"/>
                <a:cs typeface="Arial" charset="0"/>
              </a:rPr>
              <a:t>с опорой на прочитанный текст</a:t>
            </a:r>
            <a:r>
              <a:rPr lang="ru-RU" sz="2400" b="1" dirty="0">
                <a:latin typeface="+mj-lt"/>
                <a:cs typeface="Arial" charset="0"/>
              </a:rPr>
              <a:t>. При этом полнота опоры на исходный текст выражается в количественном отношении. Чтобы получить высший балл по данному критерию, экзаменуемый должен привести </a:t>
            </a:r>
            <a:r>
              <a:rPr lang="ru-RU" sz="2400" b="1" u="sng" dirty="0">
                <a:latin typeface="+mj-lt"/>
                <a:cs typeface="Arial" charset="0"/>
              </a:rPr>
              <a:t>два примера-иллюстрации </a:t>
            </a:r>
            <a:r>
              <a:rPr lang="ru-RU" sz="2400" b="1" dirty="0">
                <a:latin typeface="+mj-lt"/>
                <a:cs typeface="Arial" charset="0"/>
              </a:rPr>
              <a:t>из прочитанного текста.</a:t>
            </a:r>
          </a:p>
          <a:p>
            <a:r>
              <a:rPr lang="ru-RU" sz="2400" b="1" dirty="0">
                <a:latin typeface="+mj-lt"/>
                <a:cs typeface="Arial" charset="0"/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+mj-lt"/>
                <a:cs typeface="Arial" charset="0"/>
              </a:rPr>
              <a:t>Под иллюстрацией понимается отражение проблемы исходного текста на основе привлеченного текстового материала.  </a:t>
            </a:r>
            <a:endParaRPr lang="ru-RU" sz="2400" b="1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endParaRPr lang="ru-RU" sz="2400" b="1" dirty="0">
              <a:latin typeface="+mj-lt"/>
            </a:endParaRPr>
          </a:p>
        </p:txBody>
      </p:sp>
      <p:pic>
        <p:nvPicPr>
          <p:cNvPr id="20483" name="Picture 2" descr="C:\Users\User\Desktop\шаттерсток\shutterstock_362777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247208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250825" y="188640"/>
            <a:ext cx="8642350" cy="936104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+mj-lt"/>
              </a:rPr>
              <a:t>Цели урока:</a:t>
            </a:r>
          </a:p>
          <a:p>
            <a:pPr eaLnBrk="1" hangingPunct="1">
              <a:buFont typeface="Arial" charset="0"/>
              <a:buNone/>
            </a:pPr>
            <a:endParaRPr lang="ru-RU" sz="2800" b="1" dirty="0" smtClean="0">
              <a:latin typeface="+mj-lt"/>
            </a:endParaRPr>
          </a:p>
          <a:p>
            <a:pPr eaLnBrk="1" hangingPunct="1">
              <a:buFont typeface="Arial" charset="0"/>
              <a:buNone/>
            </a:pPr>
            <a:r>
              <a:rPr lang="ru-RU" sz="2800" dirty="0" smtClean="0">
                <a:latin typeface="+mj-lt"/>
              </a:rPr>
              <a:t>-    обобщить знания о способах и средствах создания комментария к проблеме, поставленной автором в тексте;</a:t>
            </a:r>
          </a:p>
          <a:p>
            <a:pPr eaLnBrk="1" hangingPunct="1">
              <a:buFontTx/>
              <a:buChar char="-"/>
            </a:pPr>
            <a:r>
              <a:rPr lang="ru-RU" sz="2800" dirty="0">
                <a:latin typeface="+mj-lt"/>
              </a:rPr>
              <a:t>н</a:t>
            </a:r>
            <a:r>
              <a:rPr lang="ru-RU" sz="2800" dirty="0" smtClean="0">
                <a:latin typeface="+mj-lt"/>
              </a:rPr>
              <a:t>а их основе совершенствовать умение писать комментарий с опорой на исходный текст, отвечая всем требованиям, предъявляемым к этому элементу композиции эссе;</a:t>
            </a:r>
          </a:p>
          <a:p>
            <a:pPr eaLnBrk="1" hangingPunct="1">
              <a:buFontTx/>
              <a:buChar char="-"/>
            </a:pPr>
            <a:r>
              <a:rPr lang="ru-RU" sz="2800" dirty="0">
                <a:latin typeface="+mj-lt"/>
              </a:rPr>
              <a:t>к</a:t>
            </a:r>
            <a:r>
              <a:rPr lang="ru-RU" sz="2800" dirty="0" smtClean="0">
                <a:latin typeface="+mj-lt"/>
              </a:rPr>
              <a:t>омментируя проблему, продемонстрировать степень адекватности восприятия текста, умение «дешифровать» его содержание.</a:t>
            </a:r>
          </a:p>
          <a:p>
            <a:pPr eaLnBrk="1" hangingPunct="1">
              <a:buFontTx/>
              <a:buChar char="-"/>
            </a:pPr>
            <a:endParaRPr lang="ru-RU" sz="2800" dirty="0" smtClean="0">
              <a:latin typeface="+mj-lt"/>
            </a:endParaRPr>
          </a:p>
          <a:p>
            <a:pPr eaLnBrk="1" hangingPunct="1">
              <a:buFontTx/>
              <a:buChar char="-"/>
            </a:pPr>
            <a:r>
              <a:rPr lang="ru-RU" sz="2800" dirty="0">
                <a:latin typeface="+mj-lt"/>
              </a:rPr>
              <a:t> </a:t>
            </a:r>
            <a:endParaRPr lang="ru-RU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8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latin typeface="Arial" charset="0"/>
              </a:rPr>
              <a:t/>
            </a:r>
            <a:br>
              <a:rPr lang="ru-RU" sz="2400" b="1" smtClean="0">
                <a:latin typeface="Arial" charset="0"/>
              </a:rPr>
            </a:br>
            <a:endParaRPr lang="ru-RU" sz="2400" b="1" smtClean="0">
              <a:latin typeface="Arial" charset="0"/>
            </a:endParaRPr>
          </a:p>
        </p:txBody>
      </p:sp>
      <p:sp>
        <p:nvSpPr>
          <p:cNvPr id="8" name="Таблица 7"/>
          <p:cNvSpPr>
            <a:spLocks noGrp="1"/>
          </p:cNvSpPr>
          <p:nvPr>
            <p:ph type="tbl" idx="1"/>
          </p:nvPr>
        </p:nvSpPr>
        <p:spPr/>
      </p:sp>
    </p:spTree>
    <p:extLst>
      <p:ext uri="{BB962C8B-B14F-4D97-AF65-F5344CB8AC3E}">
        <p14:creationId xmlns:p14="http://schemas.microsoft.com/office/powerpoint/2010/main" val="297026543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charset="0"/>
                <a:cs typeface="Arial" charset="0"/>
              </a:rPr>
              <a:t>Что значит прокомментировать проблему?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51050" y="1556792"/>
            <a:ext cx="6913563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latin typeface="Arial" charset="0"/>
              <a:cs typeface="Arial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Прокомментировать проблему – значит проследить за ходом рассуждений, размышлений, наблюдений автора, которые привели его к определённому выводу (авторской позиции).</a:t>
            </a:r>
          </a:p>
          <a:p>
            <a:endParaRPr lang="ru-RU" sz="16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ru-RU" sz="2200" b="1" i="1" dirty="0" smtClean="0">
                <a:latin typeface="+mj-lt"/>
              </a:rPr>
              <a:t> </a:t>
            </a:r>
            <a:r>
              <a:rPr lang="ru-RU" sz="2200" b="1" i="1" dirty="0">
                <a:latin typeface="+mj-lt"/>
              </a:rPr>
              <a:t>В комментарии необходимо привлечь </a:t>
            </a:r>
            <a:r>
              <a:rPr lang="ru-RU" sz="2200" b="1" i="1" dirty="0">
                <a:solidFill>
                  <a:srgbClr val="FF0000"/>
                </a:solidFill>
                <a:latin typeface="+mj-lt"/>
              </a:rPr>
              <a:t>информацию</a:t>
            </a:r>
            <a:r>
              <a:rPr lang="ru-RU" sz="2200" b="1" i="1" dirty="0">
                <a:latin typeface="+mj-lt"/>
              </a:rPr>
              <a:t>, </a:t>
            </a:r>
            <a:r>
              <a:rPr lang="ru-RU" sz="2200" b="1" i="1" dirty="0">
                <a:solidFill>
                  <a:srgbClr val="FF0000"/>
                </a:solidFill>
                <a:latin typeface="+mj-lt"/>
              </a:rPr>
              <a:t>важную</a:t>
            </a:r>
            <a:r>
              <a:rPr lang="ru-RU" sz="2200" b="1" i="1" dirty="0">
                <a:latin typeface="+mj-lt"/>
              </a:rPr>
              <a:t> для раскрытия </a:t>
            </a:r>
            <a:r>
              <a:rPr lang="ru-RU" sz="2200" b="1" i="1" dirty="0" smtClean="0">
                <a:latin typeface="+mj-lt"/>
              </a:rPr>
              <a:t>проблемы!</a:t>
            </a:r>
            <a:endParaRPr lang="ru-RU" sz="2200" b="1" i="1" dirty="0">
              <a:latin typeface="+mj-lt"/>
            </a:endParaRPr>
          </a:p>
          <a:p>
            <a:r>
              <a:rPr lang="ru-RU" sz="2200" b="1" i="1" dirty="0" smtClean="0">
                <a:latin typeface="+mj-lt"/>
              </a:rPr>
              <a:t>Помните </a:t>
            </a:r>
            <a:r>
              <a:rPr lang="ru-RU" sz="2200" b="1" i="1" dirty="0">
                <a:latin typeface="+mj-lt"/>
              </a:rPr>
              <a:t>про эффект «</a:t>
            </a:r>
            <a:r>
              <a:rPr lang="ru-RU" sz="2200" b="1" i="1" dirty="0" err="1">
                <a:solidFill>
                  <a:srgbClr val="FF0000"/>
                </a:solidFill>
                <a:latin typeface="+mj-lt"/>
              </a:rPr>
              <a:t>выщипывания</a:t>
            </a:r>
            <a:r>
              <a:rPr lang="ru-RU" sz="2200" b="1" i="1" dirty="0">
                <a:latin typeface="+mj-lt"/>
              </a:rPr>
              <a:t>»  наиболее </a:t>
            </a:r>
            <a:r>
              <a:rPr lang="ru-RU" sz="2200" b="1" i="1" dirty="0">
                <a:solidFill>
                  <a:srgbClr val="FF0000"/>
                </a:solidFill>
                <a:latin typeface="+mj-lt"/>
              </a:rPr>
              <a:t>значимых </a:t>
            </a:r>
            <a:r>
              <a:rPr lang="ru-RU" sz="2200" b="1" i="1" dirty="0" smtClean="0">
                <a:latin typeface="+mj-lt"/>
              </a:rPr>
              <a:t>фрагментов!</a:t>
            </a:r>
            <a:endParaRPr lang="ru-RU" sz="2200" b="1" i="1" dirty="0">
              <a:latin typeface="+mj-lt"/>
            </a:endParaRPr>
          </a:p>
          <a:p>
            <a:pPr>
              <a:buFont typeface="Arial" charset="0"/>
              <a:buNone/>
            </a:pPr>
            <a:endParaRPr lang="ru-RU" sz="2200" b="1" i="1" dirty="0" smtClean="0">
              <a:latin typeface="Arial" charset="0"/>
              <a:cs typeface="Arial" charset="0"/>
            </a:endParaRPr>
          </a:p>
        </p:txBody>
      </p:sp>
      <p:pic>
        <p:nvPicPr>
          <p:cNvPr id="19459" name="Picture 2" descr="C:\Users\User\Desktop\шаттерсток\shutterstock_361658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5400"/>
            <a:ext cx="20335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3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Примеры-иллюстрации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052736"/>
            <a:ext cx="5977359" cy="5688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>
                <a:solidFill>
                  <a:srgbClr val="FF0000"/>
                </a:solidFill>
                <a:latin typeface="+mj-lt"/>
                <a:cs typeface="Arial" charset="0"/>
              </a:rPr>
              <a:t>Под иллюстрацией понимается отражение проблемы исходного текста на основе привлеченного текстового материала.  </a:t>
            </a:r>
            <a:endParaRPr lang="ru-RU" sz="96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9600" b="1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7200" b="1" dirty="0" smtClean="0">
                <a:latin typeface="Arial" charset="0"/>
                <a:cs typeface="Arial" charset="0"/>
              </a:rPr>
              <a:t>     Это могут быть:</a:t>
            </a:r>
          </a:p>
          <a:p>
            <a:pPr eaLnBrk="1" hangingPunct="1">
              <a:buFont typeface="Arial" charset="0"/>
              <a:buNone/>
            </a:pPr>
            <a:r>
              <a:rPr lang="ru-RU" sz="7200" b="1" dirty="0" smtClean="0">
                <a:latin typeface="Arial" charset="0"/>
                <a:cs typeface="Arial" charset="0"/>
              </a:rPr>
              <a:t>     1) элементы явного цитирования,</a:t>
            </a:r>
          </a:p>
          <a:p>
            <a:pPr eaLnBrk="1" hangingPunct="1">
              <a:buFont typeface="Arial" charset="0"/>
              <a:buNone/>
            </a:pPr>
            <a:r>
              <a:rPr lang="ru-RU" sz="7200" b="1" dirty="0" smtClean="0">
                <a:latin typeface="Arial" charset="0"/>
                <a:cs typeface="Arial" charset="0"/>
              </a:rPr>
              <a:t>    </a:t>
            </a:r>
          </a:p>
          <a:p>
            <a:pPr eaLnBrk="1" hangingPunct="1">
              <a:buFont typeface="Arial" charset="0"/>
              <a:buNone/>
            </a:pPr>
            <a:r>
              <a:rPr lang="ru-RU" sz="7200" b="1" dirty="0" smtClean="0">
                <a:latin typeface="Arial" charset="0"/>
                <a:cs typeface="Arial" charset="0"/>
              </a:rPr>
              <a:t>     2) элементы неявного цитирования (использование авторских опорных слов и моделей синтаксических конструкций). </a:t>
            </a:r>
          </a:p>
          <a:p>
            <a:pPr eaLnBrk="1" hangingPunct="1">
              <a:buFont typeface="Arial" charset="0"/>
              <a:buNone/>
            </a:pPr>
            <a:r>
              <a:rPr lang="ru-RU" sz="7200" b="1" dirty="0" smtClean="0">
                <a:latin typeface="Arial" charset="0"/>
                <a:cs typeface="Arial" charset="0"/>
              </a:rPr>
              <a:t/>
            </a:r>
            <a:br>
              <a:rPr lang="ru-RU" sz="7200" b="1" dirty="0" smtClean="0">
                <a:latin typeface="Arial" charset="0"/>
                <a:cs typeface="Arial" charset="0"/>
              </a:rPr>
            </a:br>
            <a:r>
              <a:rPr lang="ru-RU" sz="7200" b="1" dirty="0" smtClean="0">
                <a:latin typeface="Arial" charset="0"/>
                <a:cs typeface="Arial" charset="0"/>
              </a:rPr>
              <a:t>3) ссылки на номера предложений,</a:t>
            </a:r>
          </a:p>
          <a:p>
            <a:pPr eaLnBrk="1" hangingPunct="1">
              <a:buFont typeface="Arial" charset="0"/>
              <a:buNone/>
            </a:pPr>
            <a:endParaRPr lang="ru-RU" sz="72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7200" b="1" dirty="0" smtClean="0">
                <a:latin typeface="Arial" charset="0"/>
                <a:cs typeface="Arial" charset="0"/>
              </a:rPr>
              <a:t>     4) ссылка на абзацы,</a:t>
            </a:r>
          </a:p>
          <a:p>
            <a:pPr eaLnBrk="1" hangingPunct="1">
              <a:buFont typeface="Arial" charset="0"/>
              <a:buNone/>
            </a:pPr>
            <a:endParaRPr lang="ru-RU" sz="72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7200" b="1" dirty="0" smtClean="0">
                <a:latin typeface="Arial" charset="0"/>
                <a:cs typeface="Arial" charset="0"/>
              </a:rPr>
              <a:t>     5) элементы изложения,</a:t>
            </a:r>
          </a:p>
          <a:p>
            <a:pPr eaLnBrk="1" hangingPunct="1">
              <a:buFont typeface="Arial" charset="0"/>
              <a:buNone/>
            </a:pPr>
            <a:r>
              <a:rPr lang="ru-RU" sz="7200" b="1" dirty="0">
                <a:latin typeface="Arial" charset="0"/>
                <a:cs typeface="Arial" charset="0"/>
              </a:rPr>
              <a:t> </a:t>
            </a:r>
            <a:r>
              <a:rPr lang="ru-RU" sz="7200" b="1" dirty="0" smtClean="0">
                <a:latin typeface="Arial" charset="0"/>
                <a:cs typeface="Arial" charset="0"/>
              </a:rPr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sz="7200" b="1" dirty="0">
                <a:latin typeface="Arial" charset="0"/>
                <a:cs typeface="Arial" charset="0"/>
              </a:rPr>
              <a:t> </a:t>
            </a:r>
            <a:r>
              <a:rPr lang="ru-RU" sz="7200" b="1" dirty="0" smtClean="0">
                <a:latin typeface="Arial" charset="0"/>
                <a:cs typeface="Arial" charset="0"/>
              </a:rPr>
              <a:t>    6) сформулированные своими словами  </a:t>
            </a:r>
          </a:p>
          <a:p>
            <a:pPr eaLnBrk="1" hangingPunct="1">
              <a:buFont typeface="Arial" charset="0"/>
              <a:buNone/>
            </a:pPr>
            <a:r>
              <a:rPr lang="ru-RU" sz="7200" b="1" dirty="0">
                <a:latin typeface="Arial" charset="0"/>
                <a:cs typeface="Arial" charset="0"/>
              </a:rPr>
              <a:t> </a:t>
            </a:r>
            <a:r>
              <a:rPr lang="ru-RU" sz="7200" b="1" dirty="0" smtClean="0">
                <a:latin typeface="Arial" charset="0"/>
                <a:cs typeface="Arial" charset="0"/>
              </a:rPr>
              <a:t>        фрагменты текста, важные для понимания </a:t>
            </a:r>
          </a:p>
          <a:p>
            <a:pPr eaLnBrk="1" hangingPunct="1">
              <a:buFont typeface="Arial" charset="0"/>
              <a:buNone/>
            </a:pPr>
            <a:r>
              <a:rPr lang="ru-RU" sz="7200" b="1" dirty="0">
                <a:latin typeface="Arial" charset="0"/>
                <a:cs typeface="Arial" charset="0"/>
              </a:rPr>
              <a:t> </a:t>
            </a:r>
            <a:r>
              <a:rPr lang="ru-RU" sz="7200" b="1" dirty="0" smtClean="0">
                <a:latin typeface="Arial" charset="0"/>
                <a:cs typeface="Arial" charset="0"/>
              </a:rPr>
              <a:t>        обозначенной проблемы.</a:t>
            </a:r>
          </a:p>
          <a:p>
            <a:pPr eaLnBrk="1" hangingPunct="1">
              <a:buFont typeface="Arial" charset="0"/>
              <a:buNone/>
            </a:pPr>
            <a:r>
              <a:rPr lang="ru-RU" sz="7200" b="1" dirty="0" smtClean="0">
                <a:latin typeface="Arial" charset="0"/>
                <a:cs typeface="Arial" charset="0"/>
              </a:rPr>
              <a:t>   </a:t>
            </a:r>
          </a:p>
          <a:p>
            <a:pPr eaLnBrk="1" hangingPunct="1">
              <a:buFont typeface="Arial" charset="0"/>
              <a:buNone/>
            </a:pPr>
            <a:endParaRPr lang="ru-RU" sz="72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sz="4500" b="1" dirty="0" smtClean="0">
                <a:latin typeface="Arial" charset="0"/>
                <a:cs typeface="Arial" charset="0"/>
              </a:rPr>
              <a:t/>
            </a:r>
            <a:br>
              <a:rPr lang="ru-RU" sz="4500" b="1" dirty="0" smtClean="0">
                <a:latin typeface="Arial" charset="0"/>
                <a:cs typeface="Arial" charset="0"/>
              </a:rPr>
            </a:br>
            <a:r>
              <a:rPr lang="ru-RU" sz="2000" b="1" dirty="0" smtClean="0"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latin typeface="Arial" charset="0"/>
                <a:cs typeface="Arial" charset="0"/>
              </a:rPr>
            </a:br>
            <a:r>
              <a:rPr lang="ru-RU" sz="2000" b="1" dirty="0" smtClean="0">
                <a:latin typeface="Arial" charset="0"/>
                <a:cs typeface="Arial" charset="0"/>
              </a:rPr>
              <a:t/>
            </a:r>
            <a:br>
              <a:rPr lang="ru-RU" sz="2000" b="1" dirty="0" smtClean="0">
                <a:latin typeface="Arial" charset="0"/>
                <a:cs typeface="Arial" charset="0"/>
              </a:rPr>
            </a:br>
            <a:endParaRPr lang="ru-RU" sz="2000" b="1" dirty="0" smtClean="0">
              <a:latin typeface="Arial" charset="0"/>
              <a:cs typeface="Arial" charset="0"/>
            </a:endParaRPr>
          </a:p>
        </p:txBody>
      </p:sp>
      <p:pic>
        <p:nvPicPr>
          <p:cNvPr id="8193" name="Picture 1" descr="C:\Users\User\Desktop\шаттерсток\shutterstock_179750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2511" y="1628800"/>
            <a:ext cx="3048000" cy="3546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20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67544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</a:rPr>
              <a:t>два типа комментария  проблемы</a:t>
            </a:r>
            <a:r>
              <a:rPr lang="ru-RU" sz="2800" b="1" dirty="0" smtClean="0">
                <a:effectLst/>
              </a:rPr>
              <a:t>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4191000" cy="5616624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+mj-lt"/>
              </a:rPr>
              <a:t>Текстуальный</a:t>
            </a:r>
          </a:p>
          <a:p>
            <a:r>
              <a:rPr lang="ru-RU" sz="8000" b="1" dirty="0" smtClean="0">
                <a:latin typeface="+mj-lt"/>
              </a:rPr>
              <a:t> (</a:t>
            </a:r>
            <a:r>
              <a:rPr lang="ru-RU" sz="8000" b="1" dirty="0" err="1" smtClean="0">
                <a:latin typeface="+mj-lt"/>
              </a:rPr>
              <a:t>oбъяснeниe</a:t>
            </a:r>
            <a:r>
              <a:rPr lang="ru-RU" sz="8000" b="1" dirty="0" smtClean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тeкстa</a:t>
            </a:r>
            <a:r>
              <a:rPr lang="ru-RU" sz="8000" b="1" dirty="0">
                <a:latin typeface="+mj-lt"/>
              </a:rPr>
              <a:t>, </a:t>
            </a:r>
            <a:r>
              <a:rPr lang="ru-RU" sz="8000" b="1" dirty="0" err="1">
                <a:latin typeface="+mj-lt"/>
              </a:rPr>
              <a:t>слeдoвaниe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зa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aвтoрoм</a:t>
            </a:r>
            <a:r>
              <a:rPr lang="ru-RU" sz="8000" b="1" dirty="0">
                <a:latin typeface="+mj-lt"/>
              </a:rPr>
              <a:t> в </a:t>
            </a:r>
            <a:r>
              <a:rPr lang="ru-RU" sz="8000" b="1" dirty="0" err="1">
                <a:latin typeface="+mj-lt"/>
              </a:rPr>
              <a:t>рaскрытии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 smtClean="0">
                <a:latin typeface="+mj-lt"/>
              </a:rPr>
              <a:t>прoблeмы</a:t>
            </a:r>
            <a:r>
              <a:rPr lang="ru-RU" sz="8000" b="1" dirty="0" smtClean="0"/>
              <a:t>)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  <a:p>
            <a:r>
              <a:rPr lang="ru-RU" sz="8000" dirty="0" smtClean="0"/>
              <a:t> </a:t>
            </a:r>
            <a:r>
              <a:rPr lang="ru-RU" sz="8000" b="1" dirty="0" err="1">
                <a:latin typeface="+mj-lt"/>
              </a:rPr>
              <a:t>Кaк</a:t>
            </a:r>
            <a:r>
              <a:rPr lang="ru-RU" sz="8000" b="1" dirty="0">
                <a:latin typeface="+mj-lt"/>
              </a:rPr>
              <a:t>, </a:t>
            </a:r>
            <a:r>
              <a:rPr lang="ru-RU" sz="8000" b="1" dirty="0" err="1">
                <a:latin typeface="+mj-lt"/>
              </a:rPr>
              <a:t>нa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кaкoм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мaтeриaлe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aвтoр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рaскрывaeт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прoблeму</a:t>
            </a:r>
            <a:r>
              <a:rPr lang="ru-RU" sz="8000" b="1" dirty="0">
                <a:latin typeface="+mj-lt"/>
              </a:rPr>
              <a:t>?</a:t>
            </a:r>
          </a:p>
          <a:p>
            <a:r>
              <a:rPr lang="ru-RU" sz="8000" b="1" dirty="0" smtClean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Нa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чeм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зaoстряeт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внимaниe</a:t>
            </a:r>
            <a:r>
              <a:rPr lang="ru-RU" sz="8000" b="1" dirty="0">
                <a:latin typeface="+mj-lt"/>
              </a:rPr>
              <a:t>? </a:t>
            </a:r>
            <a:r>
              <a:rPr lang="ru-RU" sz="8000" b="1" dirty="0" err="1">
                <a:latin typeface="+mj-lt"/>
              </a:rPr>
              <a:t>Пoчeму</a:t>
            </a:r>
            <a:r>
              <a:rPr lang="ru-RU" sz="8000" b="1" dirty="0">
                <a:latin typeface="+mj-lt"/>
              </a:rPr>
              <a:t>?</a:t>
            </a:r>
          </a:p>
          <a:p>
            <a:r>
              <a:rPr lang="ru-RU" sz="8000" b="1" dirty="0" smtClean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Кaкиe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имeнa</a:t>
            </a:r>
            <a:r>
              <a:rPr lang="ru-RU" sz="8000" b="1" dirty="0">
                <a:latin typeface="+mj-lt"/>
              </a:rPr>
              <a:t> (</a:t>
            </a:r>
            <a:r>
              <a:rPr lang="ru-RU" sz="8000" b="1" dirty="0" err="1">
                <a:latin typeface="+mj-lt"/>
              </a:rPr>
              <a:t>фaкты</a:t>
            </a:r>
            <a:r>
              <a:rPr lang="ru-RU" sz="8000" b="1" dirty="0">
                <a:latin typeface="+mj-lt"/>
              </a:rPr>
              <a:t>, </a:t>
            </a:r>
            <a:r>
              <a:rPr lang="ru-RU" sz="8000" b="1" dirty="0" err="1">
                <a:latin typeface="+mj-lt"/>
              </a:rPr>
              <a:t>сoбытия</a:t>
            </a:r>
            <a:r>
              <a:rPr lang="ru-RU" sz="8000" b="1" dirty="0">
                <a:latin typeface="+mj-lt"/>
              </a:rPr>
              <a:t>) </a:t>
            </a:r>
            <a:r>
              <a:rPr lang="ru-RU" sz="8000" b="1" dirty="0" err="1">
                <a:latin typeface="+mj-lt"/>
              </a:rPr>
              <a:t>упoминaeт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aвтoр</a:t>
            </a:r>
            <a:r>
              <a:rPr lang="ru-RU" sz="8000" b="1" dirty="0">
                <a:latin typeface="+mj-lt"/>
              </a:rPr>
              <a:t>? Для </a:t>
            </a:r>
            <a:r>
              <a:rPr lang="ru-RU" sz="8000" b="1" dirty="0" err="1">
                <a:latin typeface="+mj-lt"/>
              </a:rPr>
              <a:t>чeгo</a:t>
            </a:r>
            <a:r>
              <a:rPr lang="ru-RU" sz="8000" b="1" dirty="0">
                <a:latin typeface="+mj-lt"/>
              </a:rPr>
              <a:t>?</a:t>
            </a:r>
          </a:p>
          <a:p>
            <a:r>
              <a:rPr lang="ru-RU" sz="8000" b="1" dirty="0" smtClean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Кaкиe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эмoции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aвтoрa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вырaжeны</a:t>
            </a:r>
            <a:r>
              <a:rPr lang="ru-RU" sz="8000" b="1" dirty="0">
                <a:latin typeface="+mj-lt"/>
              </a:rPr>
              <a:t> в </a:t>
            </a:r>
            <a:r>
              <a:rPr lang="ru-RU" sz="8000" b="1" dirty="0" err="1">
                <a:latin typeface="+mj-lt"/>
              </a:rPr>
              <a:t>тeкстe</a:t>
            </a:r>
            <a:r>
              <a:rPr lang="ru-RU" sz="8000" b="1" dirty="0">
                <a:latin typeface="+mj-lt"/>
              </a:rPr>
              <a:t>?</a:t>
            </a:r>
          </a:p>
          <a:p>
            <a:r>
              <a:rPr lang="ru-RU" sz="8000" b="1" dirty="0" smtClean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Кaк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вырaжeнo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oтнoшeниe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aвтoрa</a:t>
            </a:r>
            <a:r>
              <a:rPr lang="ru-RU" sz="8000" b="1" dirty="0">
                <a:latin typeface="+mj-lt"/>
              </a:rPr>
              <a:t> к </a:t>
            </a:r>
            <a:r>
              <a:rPr lang="ru-RU" sz="8000" b="1" dirty="0" err="1">
                <a:latin typeface="+mj-lt"/>
              </a:rPr>
              <a:t>изoбрaжaeмoму</a:t>
            </a:r>
            <a:r>
              <a:rPr lang="ru-RU" sz="8000" b="1" dirty="0">
                <a:latin typeface="+mj-lt"/>
              </a:rPr>
              <a:t>? В </a:t>
            </a:r>
            <a:r>
              <a:rPr lang="ru-RU" sz="8000" b="1" dirty="0" err="1">
                <a:latin typeface="+mj-lt"/>
              </a:rPr>
              <a:t>чeм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этo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прoявляeтся</a:t>
            </a:r>
            <a:r>
              <a:rPr lang="ru-RU" sz="8000" b="1" dirty="0">
                <a:latin typeface="+mj-lt"/>
              </a:rPr>
              <a:t>?</a:t>
            </a:r>
          </a:p>
          <a:p>
            <a:r>
              <a:rPr lang="ru-RU" sz="8000" b="1" dirty="0" smtClean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Кaкиe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срeдствa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вырaзитeльнoсти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пoмoгaют</a:t>
            </a:r>
            <a:r>
              <a:rPr lang="ru-RU" sz="8000" b="1" dirty="0">
                <a:latin typeface="+mj-lt"/>
              </a:rPr>
              <a:t> выявить </a:t>
            </a:r>
            <a:r>
              <a:rPr lang="ru-RU" sz="8000" b="1" dirty="0" err="1">
                <a:latin typeface="+mj-lt"/>
              </a:rPr>
              <a:t>aвтoрскoe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oтнoшeниe</a:t>
            </a:r>
            <a:r>
              <a:rPr lang="ru-RU" sz="8000" b="1" dirty="0">
                <a:latin typeface="+mj-lt"/>
              </a:rPr>
              <a:t> к </a:t>
            </a:r>
            <a:r>
              <a:rPr lang="ru-RU" sz="8000" b="1" dirty="0" err="1">
                <a:latin typeface="+mj-lt"/>
              </a:rPr>
              <a:t>прoблeмe</a:t>
            </a:r>
            <a:r>
              <a:rPr lang="ru-RU" sz="9600" b="1" dirty="0"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ru-RU" sz="9600" b="1" dirty="0">
                <a:latin typeface="+mj-lt"/>
              </a:rPr>
              <a:t> </a:t>
            </a:r>
          </a:p>
          <a:p>
            <a:endParaRPr lang="ru-RU" b="1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43400" cy="5199856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+mj-lt"/>
              </a:rPr>
              <a:t>концептуальный</a:t>
            </a:r>
            <a:r>
              <a:rPr lang="ru-RU" sz="8000" b="1" dirty="0" smtClean="0">
                <a:latin typeface="+mj-lt"/>
              </a:rPr>
              <a:t> </a:t>
            </a:r>
          </a:p>
          <a:p>
            <a:r>
              <a:rPr lang="ru-RU" sz="8000" b="1" dirty="0" smtClean="0">
                <a:latin typeface="+mj-lt"/>
              </a:rPr>
              <a:t>(</a:t>
            </a:r>
            <a:r>
              <a:rPr lang="ru-RU" sz="8000" b="1" dirty="0" err="1" smtClean="0">
                <a:latin typeface="+mj-lt"/>
              </a:rPr>
              <a:t>интeрпрeтaция</a:t>
            </a:r>
            <a:r>
              <a:rPr lang="ru-RU" sz="8000" b="1" dirty="0" smtClean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прoблeмы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тeкстa</a:t>
            </a:r>
            <a:r>
              <a:rPr lang="ru-RU" sz="8000" b="1" dirty="0">
                <a:latin typeface="+mj-lt"/>
              </a:rPr>
              <a:t>, </a:t>
            </a:r>
            <a:r>
              <a:rPr lang="ru-RU" sz="8000" b="1" dirty="0" err="1">
                <a:latin typeface="+mj-lt"/>
              </a:rPr>
              <a:t>ee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aктуaльнoсть</a:t>
            </a:r>
            <a:r>
              <a:rPr lang="ru-RU" sz="8000" b="1" dirty="0">
                <a:latin typeface="+mj-lt"/>
              </a:rPr>
              <a:t>, </a:t>
            </a:r>
            <a:r>
              <a:rPr lang="ru-RU" sz="8000" b="1" dirty="0" err="1">
                <a:latin typeface="+mj-lt"/>
              </a:rPr>
              <a:t>стoлкнoвeниe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рaзличныx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мнeний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пo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>
                <a:latin typeface="+mj-lt"/>
              </a:rPr>
              <a:t>дaннoму</a:t>
            </a:r>
            <a:r>
              <a:rPr lang="ru-RU" sz="8000" b="1" dirty="0">
                <a:latin typeface="+mj-lt"/>
              </a:rPr>
              <a:t> </a:t>
            </a:r>
            <a:r>
              <a:rPr lang="ru-RU" sz="8000" b="1" dirty="0" err="1" smtClean="0">
                <a:latin typeface="+mj-lt"/>
              </a:rPr>
              <a:t>вoпрoсу</a:t>
            </a:r>
            <a:r>
              <a:rPr lang="ru-RU" sz="8000" b="1" dirty="0" smtClean="0">
                <a:latin typeface="+mj-lt"/>
              </a:rPr>
              <a:t>) </a:t>
            </a:r>
          </a:p>
          <a:p>
            <a:pPr marL="0" indent="0">
              <a:buNone/>
            </a:pPr>
            <a:endParaRPr lang="ru-RU" sz="2400" b="1" dirty="0" smtClean="0">
              <a:latin typeface="+mj-lt"/>
            </a:endParaRPr>
          </a:p>
          <a:p>
            <a:endParaRPr lang="ru-RU" sz="2400" b="1" dirty="0">
              <a:latin typeface="+mj-lt"/>
            </a:endParaRPr>
          </a:p>
          <a:p>
            <a:endParaRPr lang="ru-RU" sz="2400" b="1" dirty="0" smtClean="0">
              <a:latin typeface="+mj-lt"/>
            </a:endParaRPr>
          </a:p>
          <a:p>
            <a:endParaRPr lang="ru-RU" sz="8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8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987675" y="1052736"/>
            <a:ext cx="5976938" cy="5400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Обратите внимание!</a:t>
            </a:r>
          </a:p>
          <a:p>
            <a:pPr>
              <a:defRPr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Это важно!</a:t>
            </a:r>
          </a:p>
          <a:p>
            <a:pPr algn="ctr"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latin typeface="+mj-lt"/>
              </a:rPr>
              <a:t>Ни </a:t>
            </a:r>
            <a:r>
              <a:rPr lang="ru-RU" sz="2400" b="1" dirty="0">
                <a:latin typeface="+mj-lt"/>
              </a:rPr>
              <a:t>в коем случае не отождествляйте образ рассказчика с образом </a:t>
            </a:r>
            <a:r>
              <a:rPr lang="ru-RU" sz="2400" b="1" dirty="0" smtClean="0">
                <a:latin typeface="+mj-lt"/>
              </a:rPr>
              <a:t>автора! </a:t>
            </a:r>
            <a:r>
              <a:rPr lang="ru-RU" sz="2400" b="1" dirty="0">
                <a:latin typeface="+mj-lt"/>
              </a:rPr>
              <a:t>Их смешение может привести к фактической </a:t>
            </a:r>
            <a:r>
              <a:rPr lang="ru-RU" sz="2400" b="1" dirty="0" smtClean="0">
                <a:latin typeface="+mj-lt"/>
              </a:rPr>
              <a:t>ошибке!</a:t>
            </a:r>
            <a:endParaRPr lang="ru-RU" sz="2400" b="1" dirty="0">
              <a:latin typeface="+mj-lt"/>
            </a:endParaRPr>
          </a:p>
          <a:p>
            <a:pPr algn="ctr">
              <a:defRPr/>
            </a:pP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 descr="C:\Users\User\Desktop\шаттерсток\shutterstock_362777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92375"/>
            <a:ext cx="23050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2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360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cs typeface="Arial" charset="0"/>
              </a:rPr>
              <a:t>Автор и рассказчик в художественном тексте</a:t>
            </a:r>
          </a:p>
        </p:txBody>
      </p:sp>
      <p:graphicFrame>
        <p:nvGraphicFramePr>
          <p:cNvPr id="70681" name="Group 25"/>
          <p:cNvGraphicFramePr>
            <a:graphicFrameLocks noGrp="1"/>
          </p:cNvGraphicFramePr>
          <p:nvPr>
            <p:ph idx="4294967295"/>
          </p:nvPr>
        </p:nvGraphicFramePr>
        <p:xfrm>
          <a:off x="0" y="549275"/>
          <a:ext cx="7812088" cy="6126480"/>
        </p:xfrm>
        <a:graphic>
          <a:graphicData uri="http://schemas.openxmlformats.org/drawingml/2006/table">
            <a:tbl>
              <a:tblPr/>
              <a:tblGrid>
                <a:gridCol w="3967163"/>
                <a:gridCol w="3844925"/>
              </a:tblGrid>
              <a:tr h="287338">
                <a:tc>
                  <a:txBody>
                    <a:bodyPr/>
                    <a:lstStyle/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Автор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Рассказчик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Создатель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художественного произведения, в котором отражается его мировоззрение и реализуется индивидуальный авторский стиль.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Один из персонажей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произведения, от имени которого ведется повествование о судьбе героев или о событиях, составляющих содержание литературного произведения.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Реализует собственный творческий замысел,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разрабатывая фабулу, выстраивая сюжет, соединяя фрагменты текста в единое композиционное целое.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Принимает участие в событиях и повествует о них.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Только повествует о событиях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Может выражать авторскую позицию по отношению к описываемым событиям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 Р. возникает при персонифицированном повествовании от первого лица. Подобное повествование  - один из способов реализации авторской позиции в художественном тексте.  Образ Р. является важным средством композиционной организации текста.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0677" name="Picture 3" descr="C:\Users\User\Desktop\шаттерсток\shutterstock_361708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2420938"/>
            <a:ext cx="14763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956376" y="2636912"/>
            <a:ext cx="28803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32440" y="2636912"/>
            <a:ext cx="19492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9280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8569325" cy="3816350"/>
          </a:xfrm>
        </p:spPr>
        <p:txBody>
          <a:bodyPr rtlCol="0">
            <a:noAutofit/>
          </a:bodyPr>
          <a:lstStyle/>
          <a:p>
            <a:endParaRPr lang="ru-RU" sz="11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1764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657</TotalTime>
  <Words>644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РР. Виды комментария к проблеме (текстуальный и концептуальный комментарий).</vt:lpstr>
      <vt:lpstr>Презентация PowerPoint</vt:lpstr>
      <vt:lpstr> </vt:lpstr>
      <vt:lpstr>Что значит прокомментировать проблему?</vt:lpstr>
      <vt:lpstr>Примеры-иллюстрации</vt:lpstr>
      <vt:lpstr>два типа комментария  проблемы:</vt:lpstr>
      <vt:lpstr>Презентация PowerPoint</vt:lpstr>
      <vt:lpstr>Автор и рассказчик в художественном тексте</vt:lpstr>
      <vt:lpstr>Презентация PowerPoint</vt:lpstr>
      <vt:lpstr>Презентация PowerPoint</vt:lpstr>
      <vt:lpstr>Презентация PowerPoint</vt:lpstr>
      <vt:lpstr>Типовые конструкции (клише) для текстового                 комментипования проблемы</vt:lpstr>
      <vt:lpstr>Домашнее задание: </vt:lpstr>
      <vt:lpstr>Обратите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Пользователь Windows</cp:lastModifiedBy>
  <cp:revision>67</cp:revision>
  <dcterms:created xsi:type="dcterms:W3CDTF">2017-03-04T17:24:34Z</dcterms:created>
  <dcterms:modified xsi:type="dcterms:W3CDTF">2019-10-20T15:17:43Z</dcterms:modified>
</cp:coreProperties>
</file>