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56" r:id="rId3"/>
    <p:sldId id="257" r:id="rId4"/>
    <p:sldId id="259" r:id="rId5"/>
    <p:sldId id="260" r:id="rId6"/>
    <p:sldId id="262" r:id="rId7"/>
    <p:sldId id="263" r:id="rId8"/>
    <p:sldId id="261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ru.wikipedia.org/w/index.php?title=%D0%9B%D0%B8%D1%82%D0%B5%D1%80%D0%B0%D1%82%D1%83%D1%80%D0%BD%D0%BE-%D0%BC%D0%B5%D0%BC%D0%BE%D1%80%D0%B8%D0%B0%D0%BB%D1%8C%D0%BD%D1%8B%D0%B9_%D0%B4%D0%BE%D0%BC-%D0%BC%D1%83%D0%B7%D0%B5%D0%B9_%D0%91%D0%B8%D1%80%D1%8E%D0%BA%D0%BE%D0%B2%D0%B0&amp;action=edit&amp;redlink=1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tonkosti.ru/%D0%94%D0%BE%D0%BC-%D0%BC%D1%83%D0%B7%D0%B5%D0%B9_%D0%90._%D0%9F._%D0%A7%D0%B5%D1%85%D0%BE%D0%B2%D0%B0_%D0%B2_%D0%AF%D0%BB%D1%82%D0%B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poluostrov-krym.com/dostoprimechatelnosti/muzei-kryma/muzei-gasprinskogo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imf_Selvinsky_museum.jpg?uselang=ru" TargetMode="External"/><Relationship Id="rId2" Type="http://schemas.openxmlformats.org/officeDocument/2006/relationships/hyperlink" Target="https://ru.wikipedia.org/wiki/%D0%A1%D0%B8%D0%BC%D1%84%D0%B5%D1%80%D0%BE%D0%BF%D0%BE%D0%BB%D1%8C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poluostrov-krym.com/dostoprimechatelnosti/muzei-kryma/dom-muzey-grina.html" TargetMode="External"/><Relationship Id="rId2" Type="http://schemas.openxmlformats.org/officeDocument/2006/relationships/hyperlink" Target="https://ru.wikipedia.org/wiki/%D0%93%D1%80%D0%B8%D0%BD,_%D0%90%D0%BB%D0%B5%D0%BA%D1%81%D0%B0%D0%BD%D0%B4%D1%80_%D0%A1%D1%82%D0%B5%D0%BF%D0%B0%D0%BD%D0%BE%D0%B2%D0%B8%D1%87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hyperlink" Target="https://ru.wikipedia.org/wiki/%D0%A4%D0%B0%D0%B9%D0%BB:The_house-museum_K._Paustovsky_(Old_Crimea).jpg" TargetMode="Externa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poluostrov-krym.com/dostoprimechatelnosti/muzei-kryma/muzey-grina.html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poluostrov-krym.com/dostoprimechatelnosti/muzei-kryma/muzey-pushkina-v-gurzufe.html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229200"/>
            <a:ext cx="8928991" cy="92904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effectLst/>
              </a:rPr>
              <a:t>«Литературные музеи Крыма»</a:t>
            </a:r>
            <a:br>
              <a:rPr lang="ru-RU" dirty="0">
                <a:effectLst/>
              </a:rPr>
            </a:br>
            <a:r>
              <a:rPr lang="ru-RU" sz="1800" dirty="0" smtClean="0">
                <a:effectLst/>
              </a:rPr>
              <a:t>Подготовила: </a:t>
            </a:r>
            <a:r>
              <a:rPr lang="ru-RU" sz="1800" dirty="0" err="1" smtClean="0">
                <a:effectLst/>
              </a:rPr>
              <a:t>Эмирсалиева</a:t>
            </a:r>
            <a:r>
              <a:rPr lang="ru-RU" sz="1800" dirty="0" smtClean="0">
                <a:effectLst/>
              </a:rPr>
              <a:t> Г.Н., </a:t>
            </a:r>
            <a:br>
              <a:rPr lang="ru-RU" sz="1800" dirty="0" smtClean="0">
                <a:effectLst/>
              </a:rPr>
            </a:br>
            <a:r>
              <a:rPr lang="ru-RU" sz="1800" dirty="0" smtClean="0">
                <a:effectLst/>
              </a:rPr>
              <a:t>учитель русского языка и литературы</a:t>
            </a:r>
            <a:br>
              <a:rPr lang="ru-RU" sz="1800" dirty="0" smtClean="0">
                <a:effectLst/>
              </a:rPr>
            </a:br>
            <a:r>
              <a:rPr lang="ru-RU" sz="1800" dirty="0" smtClean="0">
                <a:effectLst/>
              </a:rPr>
              <a:t>МБОУ «</a:t>
            </a:r>
            <a:r>
              <a:rPr lang="ru-RU" sz="1800" dirty="0" err="1" smtClean="0">
                <a:effectLst/>
              </a:rPr>
              <a:t>Плодовская</a:t>
            </a:r>
            <a:r>
              <a:rPr lang="ru-RU" sz="1800" dirty="0" smtClean="0">
                <a:effectLst/>
              </a:rPr>
              <a:t> СОШ»</a:t>
            </a:r>
            <a:endParaRPr lang="ru-RU" sz="1800" dirty="0"/>
          </a:p>
        </p:txBody>
      </p:sp>
      <p:pic>
        <p:nvPicPr>
          <p:cNvPr id="4" name="Объект 3" descr="http://poluostrov-krym.com/images/stories/goroda/stkrym/mp_01_preview.jpg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488832" cy="4392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7695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15408" y="3501008"/>
            <a:ext cx="4066784" cy="316835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b="1" i="1" dirty="0">
                <a:solidFill>
                  <a:schemeClr val="tx1"/>
                </a:solidFill>
                <a:hlinkClick r:id="rId2" tooltip="Литературно-мемориальный дом-музей Бирюкова (страница отсутствует)"/>
              </a:rPr>
              <a:t>Литературно-мемориальный </a:t>
            </a:r>
            <a:endParaRPr lang="ru-RU" b="1" i="1" dirty="0" smtClean="0">
              <a:solidFill>
                <a:schemeClr val="tx1"/>
              </a:solidFill>
              <a:hlinkClick r:id="rId2" tooltip="Литературно-мемориальный дом-музей Бирюкова (страница отсутствует)"/>
            </a:endParaRPr>
          </a:p>
          <a:p>
            <a:pPr marL="45720" indent="0" algn="ctr">
              <a:buNone/>
            </a:pPr>
            <a:r>
              <a:rPr lang="ru-RU" b="1" i="1" dirty="0" smtClean="0">
                <a:solidFill>
                  <a:schemeClr val="tx1"/>
                </a:solidFill>
                <a:hlinkClick r:id="rId2" tooltip="Литературно-мемориальный дом-музей Бирюкова (страница отсутствует)"/>
              </a:rPr>
              <a:t>дом-музей Бирюкова</a:t>
            </a:r>
            <a:endParaRPr lang="ru-RU" b="1" i="1" dirty="0" smtClean="0">
              <a:solidFill>
                <a:schemeClr val="tx1"/>
              </a:solidFill>
            </a:endParaRPr>
          </a:p>
          <a:p>
            <a:pPr marL="45720" indent="0" algn="ctr">
              <a:buNone/>
            </a:pPr>
            <a:r>
              <a:rPr lang="ru-RU" dirty="0">
                <a:solidFill>
                  <a:schemeClr val="tx1"/>
                </a:solidFill>
              </a:rPr>
              <a:t>Музей находится в доме на ул. Красноармейской, 5, где прошли последние годы жизни советского писателя Николая </a:t>
            </a:r>
            <a:r>
              <a:rPr lang="ru-RU" dirty="0" err="1">
                <a:solidFill>
                  <a:schemeClr val="tx1"/>
                </a:solidFill>
              </a:rPr>
              <a:t>Зотовича</a:t>
            </a:r>
            <a:r>
              <a:rPr lang="ru-RU" dirty="0">
                <a:solidFill>
                  <a:schemeClr val="tx1"/>
                </a:solidFill>
              </a:rPr>
              <a:t> Бирюкова (1912–1966), Лауреата Государственной премии СССР, автора романов «Чайка», «Воды Нарына» и других произведений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860032" y="3501008"/>
            <a:ext cx="3960440" cy="3096344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ru-RU" b="1" i="1" dirty="0">
                <a:solidFill>
                  <a:srgbClr val="FF0000"/>
                </a:solidFill>
              </a:rPr>
              <a:t>Мемориальный музей </a:t>
            </a:r>
            <a:endParaRPr lang="ru-RU" b="1" i="1" dirty="0" smtClean="0">
              <a:solidFill>
                <a:srgbClr val="FF0000"/>
              </a:solidFill>
            </a:endParaRPr>
          </a:p>
          <a:p>
            <a:pPr marL="45720" indent="0" algn="ctr">
              <a:buNone/>
            </a:pPr>
            <a:r>
              <a:rPr lang="ru-RU" b="1" i="1" dirty="0" smtClean="0">
                <a:solidFill>
                  <a:srgbClr val="FF0000"/>
                </a:solidFill>
              </a:rPr>
              <a:t>Леси </a:t>
            </a:r>
            <a:r>
              <a:rPr lang="ru-RU" b="1" i="1" dirty="0">
                <a:solidFill>
                  <a:srgbClr val="FF0000"/>
                </a:solidFill>
              </a:rPr>
              <a:t>Украинки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45720" indent="0" algn="ctr"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pPr marL="45720" indent="0">
              <a:buNone/>
            </a:pPr>
            <a:r>
              <a:rPr lang="ru-RU" dirty="0">
                <a:solidFill>
                  <a:schemeClr val="tx1"/>
                </a:solidFill>
              </a:rPr>
              <a:t>На сегодняшний день Ялтинский музей Леси Украинки - одна из главных достопримечательностей города, посетив которую можно более детально узнать о жизни великой писательницы и о ее творчестве.</a:t>
            </a:r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15816" y="188640"/>
            <a:ext cx="3949824" cy="92904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Ялта</a:t>
            </a:r>
            <a:endParaRPr lang="ru-RU" dirty="0"/>
          </a:p>
        </p:txBody>
      </p:sp>
      <p:pic>
        <p:nvPicPr>
          <p:cNvPr id="9" name="Рисунок 8" descr="Картинки по запросу 2. 5. Литературно-мемориальный дом-музей Бирюкова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3492495" cy="2011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Музей Леси Украинки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268760"/>
            <a:ext cx="3168352" cy="1872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036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339752" y="116632"/>
            <a:ext cx="489654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Ялта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>
          <a:xfrm>
            <a:off x="539552" y="1196752"/>
            <a:ext cx="8136904" cy="2376264"/>
          </a:xfrm>
        </p:spPr>
        <p:txBody>
          <a:bodyPr>
            <a:normAutofit fontScale="92500" lnSpcReduction="20000"/>
          </a:bodyPr>
          <a:lstStyle/>
          <a:p>
            <a:pPr marL="45720" indent="0" algn="ctr">
              <a:buNone/>
            </a:pPr>
            <a:r>
              <a:rPr lang="ru-RU" sz="2800" b="1" i="1" dirty="0">
                <a:solidFill>
                  <a:srgbClr val="FF0000"/>
                </a:solidFill>
              </a:rPr>
              <a:t>Дом-музей А. П. Чехова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pPr marL="45720" indent="0" algn="ctr">
              <a:buNone/>
            </a:pPr>
            <a:endParaRPr lang="ru-RU" sz="2800" b="1" dirty="0" smtClean="0">
              <a:solidFill>
                <a:srgbClr val="FF0000"/>
              </a:solidFill>
            </a:endParaRPr>
          </a:p>
          <a:p>
            <a:pPr marL="45720" indent="0" algn="ctr">
              <a:buNone/>
            </a:pPr>
            <a:r>
              <a:rPr lang="ru-RU" dirty="0">
                <a:solidFill>
                  <a:schemeClr val="tx1"/>
                </a:solidFill>
              </a:rPr>
              <a:t>Антон Павлович Чехов переехал в Ялту в 1898 г, и в том же году построил этот дом с флигелем. Проект здания создал архитектор Л. Шаповалов. Чехов поселился здесь в 1899 г. и прожил в доме пять лет, написав здесь одни из самых знаменитых своих вещей — </a:t>
            </a:r>
            <a:r>
              <a:rPr lang="ru-RU" u="sng" dirty="0">
                <a:solidFill>
                  <a:schemeClr val="tx1"/>
                </a:solidFill>
                <a:hlinkClick r:id="rId2"/>
              </a:rPr>
              <a:t>«Три сестры», «Даму с собачкой», «Вишнёвый сад».</a:t>
            </a:r>
            <a:endParaRPr lang="ru-RU" dirty="0">
              <a:solidFill>
                <a:schemeClr val="tx1"/>
              </a:solidFill>
            </a:endParaRPr>
          </a:p>
          <a:p>
            <a:pPr marL="45720" indent="0" algn="ctr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" name="Рисунок 7" descr="https://b1.culture.ru/c/724779/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00" y="3717032"/>
            <a:ext cx="3524567" cy="22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s://static.tonkosti.ru/tonkosti/table_img/g83/e7e7/55423977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17032"/>
            <a:ext cx="3888432" cy="2088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1989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40959" cy="3024336"/>
          </a:xfrm>
        </p:spPr>
        <p:txBody>
          <a:bodyPr/>
          <a:lstStyle/>
          <a:p>
            <a:pPr marL="0" indent="0" algn="l">
              <a:buNone/>
            </a:pPr>
            <a:r>
              <a:rPr lang="ru-RU" sz="2400" dirty="0" smtClean="0">
                <a:effectLst/>
              </a:rPr>
              <a:t>           Крым </a:t>
            </a:r>
            <a:r>
              <a:rPr lang="ru-RU" sz="2400" dirty="0">
                <a:effectLst/>
              </a:rPr>
              <a:t>— один из самых "музейных" регионов России. </a:t>
            </a:r>
            <a:r>
              <a:rPr lang="ru-RU" sz="2400" dirty="0" smtClean="0">
                <a:effectLst/>
              </a:rPr>
              <a:t>Ежегодно </a:t>
            </a:r>
            <a:r>
              <a:rPr lang="ru-RU" sz="2400" dirty="0">
                <a:effectLst/>
              </a:rPr>
              <a:t>музеи Крыма посещают более 8 млн. человек. </a:t>
            </a:r>
            <a:br>
              <a:rPr lang="ru-RU" sz="2400" dirty="0">
                <a:effectLst/>
              </a:rPr>
            </a:br>
            <a:r>
              <a:rPr lang="ru-RU" sz="2400" dirty="0" smtClean="0">
                <a:effectLst/>
              </a:rPr>
              <a:t>          Литературные </a:t>
            </a:r>
            <a:r>
              <a:rPr lang="ru-RU" sz="2400" dirty="0">
                <a:effectLst/>
              </a:rPr>
              <a:t>музеи Крыма дают наиболее полную и общую картину жизни и деятельности писателя или поэта, их периодов творчества. </a:t>
            </a:r>
            <a:br>
              <a:rPr lang="ru-RU" sz="2400" dirty="0">
                <a:effectLst/>
              </a:rPr>
            </a:br>
            <a:r>
              <a:rPr lang="ru-RU" sz="2400" dirty="0" smtClean="0">
                <a:effectLst/>
              </a:rPr>
              <a:t>            Наибольшую </a:t>
            </a:r>
            <a:r>
              <a:rPr lang="ru-RU" sz="2400" dirty="0">
                <a:effectLst/>
              </a:rPr>
              <a:t>ценность представляют подлинные работы произведений авторов.</a:t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  <p:pic>
        <p:nvPicPr>
          <p:cNvPr id="6" name="Рисунок 5" descr="https://static.tonkosti.ru/tonkosti/table_img/g83/0707/5542400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84984"/>
            <a:ext cx="3531870" cy="169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Картинки по запросу 4. Республиканский музей А. С. Пушкина в Гурзуфе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174510"/>
            <a:ext cx="2614930" cy="180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static.tonkosti.ru/tonkosti/table_img/g83/9b9b/55423978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282" y="5016029"/>
            <a:ext cx="3353435" cy="1609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2286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07504" y="3645024"/>
            <a:ext cx="4464496" cy="3024336"/>
          </a:xfrm>
        </p:spPr>
        <p:txBody>
          <a:bodyPr/>
          <a:lstStyle/>
          <a:p>
            <a:r>
              <a:rPr lang="ru-RU" sz="2000" i="1" dirty="0">
                <a:solidFill>
                  <a:srgbClr val="FF0000"/>
                </a:solidFill>
              </a:rPr>
              <a:t>Литературно-мемориальный музей </a:t>
            </a:r>
            <a:endParaRPr lang="ru-RU" sz="2000" dirty="0">
              <a:solidFill>
                <a:srgbClr val="FF0000"/>
              </a:solidFill>
            </a:endParaRPr>
          </a:p>
          <a:p>
            <a:r>
              <a:rPr lang="ru-RU" sz="2000" i="1" dirty="0">
                <a:solidFill>
                  <a:srgbClr val="FF0000"/>
                </a:solidFill>
              </a:rPr>
              <a:t>С.Н. Сергеева-Ценского </a:t>
            </a:r>
            <a:endParaRPr lang="ru-RU" sz="2000" i="1" dirty="0" smtClean="0">
              <a:solidFill>
                <a:srgbClr val="FF0000"/>
              </a:solidFill>
            </a:endParaRPr>
          </a:p>
          <a:p>
            <a:r>
              <a:rPr lang="ru-RU" sz="1800" b="0" dirty="0">
                <a:solidFill>
                  <a:schemeClr val="tx1"/>
                </a:solidFill>
              </a:rPr>
              <a:t>Литературно-мемориальный музей мастера русской советской прозы и академика С.Н.Сергеева-Ценского был открыт в Алуште в мае 1962 г. в доме, в котором он проживал с 1906 по 1941 г. и с 1946 по 1958 г. 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08720"/>
            <a:ext cx="3348038" cy="2511028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572000" y="3068960"/>
            <a:ext cx="4320480" cy="3672408"/>
          </a:xfrm>
        </p:spPr>
        <p:txBody>
          <a:bodyPr/>
          <a:lstStyle/>
          <a:p>
            <a:r>
              <a:rPr lang="ru-RU" i="1" dirty="0">
                <a:solidFill>
                  <a:srgbClr val="FF0000"/>
                </a:solidFill>
              </a:rPr>
              <a:t>Музей писателя И.С. Шмелева</a:t>
            </a:r>
            <a:r>
              <a:rPr lang="ru-RU" dirty="0">
                <a:solidFill>
                  <a:srgbClr val="FF0000"/>
                </a:solidFill>
              </a:rPr>
              <a:t> </a:t>
            </a:r>
            <a:endParaRPr lang="ru-RU" b="0" dirty="0">
              <a:solidFill>
                <a:schemeClr val="tx1"/>
              </a:solidFill>
            </a:endParaRPr>
          </a:p>
          <a:p>
            <a:r>
              <a:rPr lang="ru-RU" sz="1800" b="0" dirty="0">
                <a:solidFill>
                  <a:schemeClr val="tx1"/>
                </a:solidFill>
              </a:rPr>
              <a:t>Музей Шмелева знакомит посетителей с жизнью и творчеством писателя в дореволюционные годы в Москве, годы Гражданской войны в Алуште, затем в эмиграции во Франции. Музей Шмелёва является научным центром по изучению творческого наследия И.С. Шмелёва и литературы русского зарубежья.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55776" y="116632"/>
            <a:ext cx="3816424" cy="76156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Алушта</a:t>
            </a:r>
            <a:endParaRPr lang="ru-RU" dirty="0"/>
          </a:p>
        </p:txBody>
      </p:sp>
      <p:pic>
        <p:nvPicPr>
          <p:cNvPr id="9" name="Объект 8" descr="http://alushta-museum.ru/userfiles/image_storge/305_335/shmel1460012451center-center.jpg"/>
          <p:cNvPicPr>
            <a:picLocks noGrp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980728"/>
            <a:ext cx="2857580" cy="2088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9184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8864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Бахчисарай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4509120"/>
            <a:ext cx="8496944" cy="2160240"/>
          </a:xfrm>
        </p:spPr>
        <p:txBody>
          <a:bodyPr>
            <a:normAutofit lnSpcReduction="10000"/>
          </a:bodyPr>
          <a:lstStyle/>
          <a:p>
            <a:pPr marL="45720" indent="0" fontAlgn="t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     Музей </a:t>
            </a:r>
            <a:r>
              <a:rPr lang="ru-RU" sz="2000" dirty="0">
                <a:solidFill>
                  <a:schemeClr val="tx1"/>
                </a:solidFill>
              </a:rPr>
              <a:t>был открыт 21 марта 1921 года. Дата открытия музея приурочена к 70-летию со дня рождения Исмаил-бея </a:t>
            </a:r>
            <a:r>
              <a:rPr lang="ru-RU" sz="2000" dirty="0" err="1">
                <a:solidFill>
                  <a:schemeClr val="tx1"/>
                </a:solidFill>
              </a:rPr>
              <a:t>Гаспринского</a:t>
            </a:r>
            <a:r>
              <a:rPr lang="ru-RU" sz="2000" dirty="0">
                <a:solidFill>
                  <a:schemeClr val="tx1"/>
                </a:solidFill>
              </a:rPr>
              <a:t> (21.03.1851 - 11.09.1914).</a:t>
            </a:r>
          </a:p>
          <a:p>
            <a:pPr marL="45720" indent="0" fontAlgn="t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     В </a:t>
            </a:r>
            <a:r>
              <a:rPr lang="ru-RU" sz="2000" dirty="0">
                <a:solidFill>
                  <a:schemeClr val="tx1"/>
                </a:solidFill>
              </a:rPr>
              <a:t>1932 году музей был закрыт, большая часть экспонатов утеряна. К 2001 году здание типографии отреставрировано, 21 марта к 150-летию общественного деятеля, редактора и гуманиста музей открыт заново.</a:t>
            </a:r>
          </a:p>
          <a:p>
            <a:pPr marL="45720" indent="0">
              <a:buNone/>
            </a:pPr>
            <a:endParaRPr lang="ru-RU" b="1" dirty="0"/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4" name="Рисунок 3" descr="Музей Исмаила Гаспринского">
            <a:hlinkClick r:id="rId2" tooltip="&quot;Музей Исмаила Гаспринского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1"/>
            <a:ext cx="4536504" cy="313932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148064" y="1168052"/>
            <a:ext cx="3888432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2400" b="1" i="1" u="sng" dirty="0">
                <a:hlinkClick r:id="rId2" tooltip="Музей Исмаила Гаспринского"/>
              </a:rPr>
              <a:t>Музей Исмаила </a:t>
            </a:r>
            <a:r>
              <a:rPr lang="ru-RU" sz="2400" b="1" i="1" u="sng" dirty="0" err="1" smtClean="0">
                <a:hlinkClick r:id="rId2" tooltip="Музей Исмаила Гаспринского"/>
              </a:rPr>
              <a:t>Гаспринского</a:t>
            </a:r>
            <a:endParaRPr lang="ru-RU" sz="2400" b="1" i="1" u="sng" dirty="0"/>
          </a:p>
          <a:p>
            <a:pPr fontAlgn="t"/>
            <a:r>
              <a:rPr lang="ru-RU" sz="2000" dirty="0" smtClean="0"/>
              <a:t>находится </a:t>
            </a:r>
            <a:r>
              <a:rPr lang="ru-RU" sz="2000" dirty="0"/>
              <a:t>в составе Бахчисарайского государственного историко-культурного заповедника, расположен в бывшей типографии газеты "</a:t>
            </a:r>
            <a:r>
              <a:rPr lang="ru-RU" sz="2000" dirty="0" err="1" smtClean="0"/>
              <a:t>Терджиман</a:t>
            </a:r>
            <a:r>
              <a:rPr lang="ru-RU" sz="2000" dirty="0" smtClean="0"/>
              <a:t>-Переводчик«.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61010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23528" y="1196752"/>
            <a:ext cx="4126162" cy="554461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000" b="1" i="1" dirty="0" smtClean="0">
                <a:solidFill>
                  <a:srgbClr val="FF0000"/>
                </a:solidFill>
              </a:rPr>
              <a:t>Дом-музей </a:t>
            </a:r>
            <a:r>
              <a:rPr lang="ru-RU" sz="2000" b="1" i="1" dirty="0">
                <a:solidFill>
                  <a:srgbClr val="FF0000"/>
                </a:solidFill>
              </a:rPr>
              <a:t>Ильи Сельвинского</a:t>
            </a:r>
            <a:r>
              <a:rPr lang="ru-RU" sz="2000" i="1" dirty="0">
                <a:solidFill>
                  <a:srgbClr val="FF0000"/>
                </a:solidFill>
              </a:rPr>
              <a:t> </a:t>
            </a:r>
            <a:endParaRPr lang="ru-RU" sz="2000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      Музей </a:t>
            </a:r>
            <a:r>
              <a:rPr lang="ru-RU" sz="1800" dirty="0">
                <a:solidFill>
                  <a:schemeClr val="tx1"/>
                </a:solidFill>
              </a:rPr>
              <a:t>выдающегося поэта первой половины XX века </a:t>
            </a:r>
            <a:r>
              <a:rPr lang="ru-RU" sz="1800" dirty="0" smtClean="0">
                <a:solidFill>
                  <a:schemeClr val="tx1"/>
                </a:solidFill>
              </a:rPr>
              <a:t>Ильи </a:t>
            </a:r>
            <a:r>
              <a:rPr lang="ru-RU" sz="1800" dirty="0">
                <a:solidFill>
                  <a:schemeClr val="tx1"/>
                </a:solidFill>
              </a:rPr>
              <a:t>Сельвинского, находится в </a:t>
            </a:r>
            <a:r>
              <a:rPr lang="ru-RU" sz="1800" u="sng" dirty="0">
                <a:solidFill>
                  <a:schemeClr val="tx1"/>
                </a:solidFill>
                <a:hlinkClick r:id="rId2" tooltip="Симферополь"/>
              </a:rPr>
              <a:t>Симферополе</a:t>
            </a:r>
            <a:r>
              <a:rPr lang="ru-RU" sz="1800" dirty="0">
                <a:solidFill>
                  <a:schemeClr val="tx1"/>
                </a:solidFill>
              </a:rPr>
              <a:t>. Создан музей в доме, </a:t>
            </a:r>
            <a:r>
              <a:rPr lang="ru-RU" sz="1800" dirty="0" smtClean="0">
                <a:solidFill>
                  <a:schemeClr val="tx1"/>
                </a:solidFill>
              </a:rPr>
              <a:t>в </a:t>
            </a:r>
            <a:r>
              <a:rPr lang="ru-RU" sz="1800" dirty="0">
                <a:solidFill>
                  <a:schemeClr val="tx1"/>
                </a:solidFill>
              </a:rPr>
              <a:t>котором родился и жил поэт </a:t>
            </a:r>
            <a:r>
              <a:rPr lang="ru-RU" sz="1800" dirty="0" smtClean="0">
                <a:solidFill>
                  <a:schemeClr val="tx1"/>
                </a:solidFill>
              </a:rPr>
              <a:t>в </a:t>
            </a:r>
            <a:r>
              <a:rPr lang="ru-RU" sz="1800" dirty="0">
                <a:solidFill>
                  <a:schemeClr val="tx1"/>
                </a:solidFill>
              </a:rPr>
              <a:t>1899—1968 году.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       Создан </a:t>
            </a:r>
            <a:r>
              <a:rPr lang="ru-RU" sz="1800" dirty="0">
                <a:solidFill>
                  <a:schemeClr val="tx1"/>
                </a:solidFill>
              </a:rPr>
              <a:t>в 1989 </a:t>
            </a:r>
            <a:r>
              <a:rPr lang="ru-RU" sz="1800" dirty="0" smtClean="0">
                <a:solidFill>
                  <a:schemeClr val="tx1"/>
                </a:solidFill>
              </a:rPr>
              <a:t>году.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      О </a:t>
            </a:r>
            <a:r>
              <a:rPr lang="ru-RU" sz="1800" dirty="0">
                <a:solidFill>
                  <a:schemeClr val="tx1"/>
                </a:solidFill>
              </a:rPr>
              <a:t>жизни и творчестве Ильи Сельвинского рассказывает коллекция, в основе которой — материалы, подаренные падчерицей Сельвинского Ц. Воскресенской и дочерью поэта — Т. Сельвинской (город Москва, Россия). Это более 5 тысяч документов, книг, фотографий, личных вещей поэта — документы времени, в котором жил поэт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23728" y="188640"/>
            <a:ext cx="4708828" cy="88227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Симферополь</a:t>
            </a:r>
            <a:endParaRPr lang="ru-RU" dirty="0"/>
          </a:p>
        </p:txBody>
      </p:sp>
      <p:pic>
        <p:nvPicPr>
          <p:cNvPr id="7" name="Рисунок 6" descr="Simf Selvinsky museum.jpg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146" y="1274594"/>
            <a:ext cx="3491507" cy="28024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8363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39552" y="3068960"/>
            <a:ext cx="3346704" cy="3240360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Мемориальный дом-музей А. С. Грина 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sz="1800" b="0" dirty="0" smtClean="0">
                <a:solidFill>
                  <a:schemeClr val="tx1"/>
                </a:solidFill>
              </a:rPr>
              <a:t>(</a:t>
            </a:r>
            <a:r>
              <a:rPr lang="ru-RU" sz="1800" b="0" dirty="0">
                <a:solidFill>
                  <a:schemeClr val="tx1"/>
                </a:solidFill>
              </a:rPr>
              <a:t>Кировский район)- </a:t>
            </a:r>
          </a:p>
          <a:p>
            <a:r>
              <a:rPr lang="ru-RU" sz="1800" b="0" dirty="0">
                <a:solidFill>
                  <a:schemeClr val="tx1"/>
                </a:solidFill>
              </a:rPr>
              <a:t>первый мемориальный музей, посвящённый </a:t>
            </a:r>
          </a:p>
          <a:p>
            <a:r>
              <a:rPr lang="ru-RU" sz="1800" b="0" dirty="0">
                <a:solidFill>
                  <a:schemeClr val="tx1"/>
                </a:solidFill>
              </a:rPr>
              <a:t>писателю </a:t>
            </a:r>
            <a:r>
              <a:rPr lang="ru-RU" sz="1800" b="0" u="sng" dirty="0">
                <a:solidFill>
                  <a:schemeClr val="tx1"/>
                </a:solidFill>
                <a:hlinkClick r:id="rId2" tooltip="Грин, Александр Степанович"/>
              </a:rPr>
              <a:t>Александру Грину</a:t>
            </a:r>
            <a:r>
              <a:rPr lang="ru-RU" sz="1800" b="0" dirty="0">
                <a:solidFill>
                  <a:schemeClr val="tx1"/>
                </a:solidFill>
              </a:rPr>
              <a:t>. Является старейшим</a:t>
            </a:r>
          </a:p>
          <a:p>
            <a:r>
              <a:rPr lang="ru-RU" sz="1800" b="0" dirty="0">
                <a:solidFill>
                  <a:schemeClr val="tx1"/>
                </a:solidFill>
              </a:rPr>
              <a:t> музеем города Старый Крым, основан в 1960 году. 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788024" y="2924944"/>
            <a:ext cx="3960440" cy="3600400"/>
          </a:xfrm>
        </p:spPr>
        <p:txBody>
          <a:bodyPr/>
          <a:lstStyle/>
          <a:p>
            <a:r>
              <a:rPr lang="ru-RU" sz="2000" i="1" dirty="0">
                <a:solidFill>
                  <a:srgbClr val="FF0000"/>
                </a:solidFill>
              </a:rPr>
              <a:t>Дом-музей К.Г. Паустовского</a:t>
            </a:r>
            <a:endParaRPr lang="ru-RU" sz="2000" dirty="0">
              <a:solidFill>
                <a:srgbClr val="FF0000"/>
              </a:solidFill>
            </a:endParaRPr>
          </a:p>
          <a:p>
            <a:r>
              <a:rPr lang="ru-RU" sz="1800" b="0" dirty="0"/>
              <a:t> </a:t>
            </a:r>
            <a:r>
              <a:rPr lang="ru-RU" sz="1800" b="0" dirty="0">
                <a:solidFill>
                  <a:schemeClr val="tx1"/>
                </a:solidFill>
              </a:rPr>
              <a:t>(Кировский район. Старый Крым</a:t>
            </a:r>
            <a:r>
              <a:rPr lang="ru-RU" sz="1800" b="0" dirty="0" smtClean="0">
                <a:solidFill>
                  <a:schemeClr val="tx1"/>
                </a:solidFill>
              </a:rPr>
              <a:t>)</a:t>
            </a:r>
            <a:endParaRPr lang="ru-RU" sz="1800" b="0" dirty="0">
              <a:solidFill>
                <a:schemeClr val="tx1"/>
              </a:solidFill>
            </a:endParaRPr>
          </a:p>
          <a:p>
            <a:r>
              <a:rPr lang="ru-RU" sz="1800" b="0" dirty="0">
                <a:solidFill>
                  <a:schemeClr val="tx1"/>
                </a:solidFill>
              </a:rPr>
              <a:t>Отдел литературно-художественного музея Крымское республиканское учреждение «Коктебельский эколого-историко-культурный заповедник»  «Киммерия М. А. Волошина», посвящённый известному советскому писателю К. </a:t>
            </a:r>
            <a:r>
              <a:rPr lang="ru-RU" sz="1800" b="0" dirty="0" smtClean="0">
                <a:solidFill>
                  <a:schemeClr val="tx1"/>
                </a:solidFill>
              </a:rPr>
              <a:t>Паустовскому</a:t>
            </a:r>
            <a:r>
              <a:rPr lang="ru-RU" sz="1800" b="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63688" y="0"/>
            <a:ext cx="5606008" cy="107305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Старый Крым</a:t>
            </a:r>
            <a:endParaRPr lang="ru-RU" dirty="0"/>
          </a:p>
        </p:txBody>
      </p:sp>
      <p:pic>
        <p:nvPicPr>
          <p:cNvPr id="10" name="Объект 9" descr="Дом-музей А.С. Грина">
            <a:hlinkClick r:id="rId3" tooltip="&quot;Дом-музей А.С. Грина&quot;"/>
          </p:cNvPr>
          <p:cNvPicPr>
            <a:picLocks noGrp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3124200" cy="176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Объект 10" descr="{{{подпись}}}">
            <a:hlinkClick r:id="rId5" tooltip="&quot;{{{подпись}}}&quot;"/>
          </p:cNvPr>
          <p:cNvPicPr>
            <a:picLocks noGrp="1"/>
          </p:cNvPicPr>
          <p:nvPr>
            <p:ph sz="quarter" idx="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08720"/>
            <a:ext cx="3346450" cy="18851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990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79512" y="3212976"/>
            <a:ext cx="4392488" cy="3637530"/>
          </a:xfrm>
        </p:spPr>
        <p:txBody>
          <a:bodyPr/>
          <a:lstStyle/>
          <a:p>
            <a:r>
              <a:rPr lang="ru-RU" sz="2000" i="1" dirty="0">
                <a:solidFill>
                  <a:srgbClr val="FF0000"/>
                </a:solidFill>
              </a:rPr>
              <a:t>Музей Марины и Анастасии Цветаевых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Активная </a:t>
            </a:r>
            <a:r>
              <a:rPr lang="ru-RU" sz="1600" dirty="0">
                <a:solidFill>
                  <a:schemeClr val="tx1"/>
                </a:solidFill>
              </a:rPr>
              <a:t>работа по созданию музея по феодосийским </a:t>
            </a:r>
            <a:r>
              <a:rPr lang="ru-RU" sz="1600" dirty="0" smtClean="0">
                <a:solidFill>
                  <a:schemeClr val="tx1"/>
                </a:solidFill>
              </a:rPr>
              <a:t>адресам </a:t>
            </a:r>
            <a:r>
              <a:rPr lang="ru-RU" sz="1600" dirty="0">
                <a:solidFill>
                  <a:schemeClr val="tx1"/>
                </a:solidFill>
              </a:rPr>
              <a:t>Цветаевых начала осуществляться в 1990-е годы. В 1999 году на здании были установлены мемориальные доски.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Открытие </a:t>
            </a:r>
            <a:r>
              <a:rPr lang="ru-RU" sz="1600" dirty="0">
                <a:solidFill>
                  <a:schemeClr val="tx1"/>
                </a:solidFill>
              </a:rPr>
              <a:t>музея состоялось 6 июля 2009 года. Расширение и обустройство музея продолжаются, планируется открытие зала-галереи для литературных вечеров и выставок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716016" y="3501008"/>
            <a:ext cx="4248472" cy="3168352"/>
          </a:xfrm>
        </p:spPr>
        <p:txBody>
          <a:bodyPr/>
          <a:lstStyle/>
          <a:p>
            <a:r>
              <a:rPr lang="ru-RU" i="1" dirty="0">
                <a:solidFill>
                  <a:srgbClr val="FF0000"/>
                </a:solidFill>
              </a:rPr>
              <a:t>Литературно-мемориальный </a:t>
            </a:r>
            <a:r>
              <a:rPr lang="ru-RU" i="1" dirty="0" smtClean="0">
                <a:solidFill>
                  <a:srgbClr val="FF0000"/>
                </a:solidFill>
              </a:rPr>
              <a:t>музей </a:t>
            </a:r>
            <a:r>
              <a:rPr lang="ru-RU" i="1" dirty="0" err="1" smtClean="0">
                <a:solidFill>
                  <a:srgbClr val="FF0000"/>
                </a:solidFill>
              </a:rPr>
              <a:t>А.Грина</a:t>
            </a:r>
            <a:endParaRPr lang="ru-RU" i="1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был </a:t>
            </a:r>
            <a:r>
              <a:rPr lang="ru-RU" dirty="0">
                <a:solidFill>
                  <a:schemeClr val="tx1"/>
                </a:solidFill>
              </a:rPr>
              <a:t>открыт в Феодосии 9 июля 1970 года, в канун 90-летия писателя-романтика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800" y="116632"/>
            <a:ext cx="4536504" cy="108012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Феодосия </a:t>
            </a:r>
            <a:endParaRPr lang="ru-RU" dirty="0"/>
          </a:p>
        </p:txBody>
      </p:sp>
      <p:pic>
        <p:nvPicPr>
          <p:cNvPr id="10" name="Объект 9" descr="https://upload.wikimedia.org/wikipedia/commons/thumb/1/15/Feodosia%2C_Korobkova_st.%2C_13%2C_porch_2.JPG/120px-Feodosia%2C_Korobkova_st.%2C_13%2C_porch_2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0728"/>
            <a:ext cx="3600400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Объект 10" descr="Музей А.С. Грина">
            <a:hlinkClick r:id="rId3" tooltip="&quot;Музей А.С. Грина&quot;"/>
          </p:cNvPr>
          <p:cNvPicPr>
            <a:picLocks noGrp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24744"/>
            <a:ext cx="3816424" cy="2304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159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19672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Коктебель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79512" y="1700808"/>
            <a:ext cx="5400600" cy="223224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b="1" i="1" dirty="0">
                <a:solidFill>
                  <a:srgbClr val="FF0000"/>
                </a:solidFill>
              </a:rPr>
              <a:t>Дом-музей М. А. Волошина в Коктебеле</a:t>
            </a:r>
            <a:endParaRPr lang="ru-RU" dirty="0">
              <a:solidFill>
                <a:srgbClr val="FF0000"/>
              </a:solidFill>
            </a:endParaRPr>
          </a:p>
          <a:p>
            <a:pPr marL="45720" indent="0">
              <a:buNone/>
            </a:pPr>
            <a:r>
              <a:rPr lang="ru-RU" dirty="0">
                <a:solidFill>
                  <a:schemeClr val="tx1"/>
                </a:solidFill>
              </a:rPr>
              <a:t>расположен в мемориальном здании, которое построено в 1903-1913 гг. по эскизам М. А. Волошина, и сохранил подлинные интерьеры начала ХХ века.</a:t>
            </a:r>
          </a:p>
        </p:txBody>
      </p:sp>
      <p:pic>
        <p:nvPicPr>
          <p:cNvPr id="6" name="Рисунок 5" descr="https://static.tonkosti.ru/tonkosti/table_img/g83/8080/5542271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149080"/>
            <a:ext cx="4752528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b1.culture.ru/c/337095.660x37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00808"/>
            <a:ext cx="3312368" cy="2592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481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39552" y="2852936"/>
            <a:ext cx="3346704" cy="274320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400" b="1" dirty="0">
                <a:solidFill>
                  <a:srgbClr val="FF0000"/>
                </a:solidFill>
              </a:rPr>
              <a:t>Дача-музей 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pPr marL="4572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А</a:t>
            </a:r>
            <a:r>
              <a:rPr lang="ru-RU" sz="2400" b="1" dirty="0">
                <a:solidFill>
                  <a:srgbClr val="FF0000"/>
                </a:solidFill>
              </a:rPr>
              <a:t>. П. Чехова </a:t>
            </a:r>
            <a:endParaRPr lang="ru-RU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Небольшой </a:t>
            </a:r>
            <a:r>
              <a:rPr lang="ru-RU" dirty="0">
                <a:solidFill>
                  <a:schemeClr val="tx1"/>
                </a:solidFill>
              </a:rPr>
              <a:t>одноэтажный домик на берегу живописной бухты в Гурзуфе в своё время стал для Антона Павловича любимым местом отдыха. 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860032" y="2924944"/>
            <a:ext cx="3419729" cy="324036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b="1" dirty="0">
                <a:solidFill>
                  <a:srgbClr val="FF0000"/>
                </a:solidFill>
                <a:hlinkClick r:id="rId2" tooltip="Музей А.С. Пушкина в Гурзуфе"/>
              </a:rPr>
              <a:t>Музей А.С. </a:t>
            </a:r>
            <a:r>
              <a:rPr lang="ru-RU" b="1" dirty="0" smtClean="0">
                <a:solidFill>
                  <a:srgbClr val="FF0000"/>
                </a:solidFill>
                <a:hlinkClick r:id="rId2" tooltip="Музей А.С. Пушкина в Гурзуфе"/>
              </a:rPr>
              <a:t>Пушкина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45720" indent="0">
              <a:buNone/>
            </a:pPr>
            <a:endParaRPr lang="ru-RU" b="1" dirty="0">
              <a:solidFill>
                <a:srgbClr val="FF0000"/>
              </a:solidFill>
            </a:endParaRPr>
          </a:p>
          <a:p>
            <a:pPr marL="45720" indent="0">
              <a:buNone/>
            </a:pPr>
            <a:r>
              <a:rPr lang="ru-RU" dirty="0" smtClean="0"/>
              <a:t>     </a:t>
            </a:r>
            <a:r>
              <a:rPr lang="ru-RU" dirty="0" smtClean="0">
                <a:solidFill>
                  <a:schemeClr val="tx1"/>
                </a:solidFill>
              </a:rPr>
              <a:t>Здание </a:t>
            </a:r>
            <a:r>
              <a:rPr lang="ru-RU" dirty="0">
                <a:solidFill>
                  <a:schemeClr val="tx1"/>
                </a:solidFill>
              </a:rPr>
              <a:t>музея А.С. Пушкина в Гурзуфе примечательно тем, что оно является первой постройкой в европейском стиле на Южном берегу Крыма. </a:t>
            </a:r>
            <a:endParaRPr lang="ru-RU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    Впервые </a:t>
            </a:r>
            <a:r>
              <a:rPr lang="ru-RU" dirty="0">
                <a:solidFill>
                  <a:schemeClr val="tx1"/>
                </a:solidFill>
              </a:rPr>
              <a:t>музей был создан в 30-х годах 20 века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15816" y="260648"/>
            <a:ext cx="3528392" cy="98072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Гурзуф</a:t>
            </a:r>
            <a:endParaRPr lang="ru-RU" dirty="0"/>
          </a:p>
        </p:txBody>
      </p:sp>
      <p:pic>
        <p:nvPicPr>
          <p:cNvPr id="9" name="Рисунок 8" descr="https://static.tonkosti.ru/tonkosti/table_img/g83/2525/55423229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3024336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static.tonkosti.ru/tonkosti/table_img/g83/c5c5/55423157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24744"/>
            <a:ext cx="3328918" cy="16561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346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63</TotalTime>
  <Words>502</Words>
  <Application>Microsoft Office PowerPoint</Application>
  <PresentationFormat>Экран (4:3)</PresentationFormat>
  <Paragraphs>57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«Литературные музеи Крыма» Подготовила: Эмирсалиева Г.Н.,  учитель русского языка и литературы МБОУ «Плодовская СОШ»</vt:lpstr>
      <vt:lpstr>           Крым — один из самых "музейных" регионов России. Ежегодно музеи Крыма посещают более 8 млн. человек.            Литературные музеи Крыма дают наиболее полную и общую картину жизни и деятельности писателя или поэта, их периодов творчества.              Наибольшую ценность представляют подлинные работы произведений авторов. </vt:lpstr>
      <vt:lpstr>Алушта</vt:lpstr>
      <vt:lpstr>Бахчисарай</vt:lpstr>
      <vt:lpstr>Симферополь</vt:lpstr>
      <vt:lpstr>Старый Крым</vt:lpstr>
      <vt:lpstr>Феодосия </vt:lpstr>
      <vt:lpstr>Коктебель</vt:lpstr>
      <vt:lpstr>Гурзуф</vt:lpstr>
      <vt:lpstr>Ялта</vt:lpstr>
      <vt:lpstr>Ялта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«Литературные музеи Крыма» </dc:title>
  <dc:creator>Computer</dc:creator>
  <cp:lastModifiedBy>Пользователь Windows</cp:lastModifiedBy>
  <cp:revision>13</cp:revision>
  <dcterms:created xsi:type="dcterms:W3CDTF">2018-03-18T18:52:44Z</dcterms:created>
  <dcterms:modified xsi:type="dcterms:W3CDTF">2019-12-07T17:37:48Z</dcterms:modified>
</cp:coreProperties>
</file>